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3235-6682-4C55-8B89-222BF3A8A50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AD5D-5B75-4457-A8FB-447FCD75331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1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A3C7E-5C79-475C-B9A6-5817868CB2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75966D-8B8F-4C4F-87B8-FE80CD7ED3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6172200" cy="189436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Universidad Nacional </a:t>
            </a:r>
            <a:br>
              <a:rPr lang="es-MX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autónoma de México </a:t>
            </a:r>
            <a:r>
              <a:rPr lang="es-MX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Colegio de Ciencias y Humanidades </a:t>
            </a:r>
            <a:r>
              <a:rPr lang="es-MX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27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r>
              <a:rPr lang="es-MX" sz="2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latel Azcapotzalco </a:t>
            </a:r>
            <a:endParaRPr lang="es-MX" sz="22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480720" cy="3528392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Psicología II</a:t>
            </a:r>
          </a:p>
          <a:p>
            <a:pPr algn="ctr"/>
            <a:r>
              <a:rPr lang="es-MX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Tema. «Aspectos Sociales de la Sexualidad»</a:t>
            </a:r>
          </a:p>
          <a:p>
            <a:pPr algn="ct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Integrantes:</a:t>
            </a:r>
          </a:p>
          <a:p>
            <a:pPr algn="ct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Chimal Santana Cristian</a:t>
            </a:r>
          </a:p>
          <a:p>
            <a:pPr algn="ct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Godínez </a:t>
            </a:r>
            <a:r>
              <a:rPr lang="es-MX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Morales Dulce Karina</a:t>
            </a:r>
            <a:endParaRPr lang="es-MX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Guadarrama Quezada Viridiana</a:t>
            </a:r>
          </a:p>
          <a:p>
            <a:pPr algn="ctr"/>
            <a:endParaRPr lang="es-MX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Profesora Amalia Pichardo Hernández</a:t>
            </a:r>
          </a:p>
          <a:p>
            <a:pPr algn="ctr"/>
            <a:endParaRPr lang="es-MX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MX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MX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Grupo: 615 11 ABRIL 2013</a:t>
            </a:r>
          </a:p>
          <a:p>
            <a:endParaRPr lang="es-MX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8151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56686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340601" y="1"/>
            <a:ext cx="6400800" cy="1507067"/>
          </a:xfrm>
        </p:spPr>
        <p:txBody>
          <a:bodyPr/>
          <a:lstStyle/>
          <a:p>
            <a:pPr algn="ctr"/>
            <a:r>
              <a:rPr lang="es-ES" dirty="0" smtClean="0"/>
              <a:t>SEXO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26226" y="2053416"/>
            <a:ext cx="3703241" cy="361526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Es una </a:t>
            </a:r>
            <a:r>
              <a:rPr lang="es-MX" dirty="0"/>
              <a:t>clasificación biológica basada en la composición genética, la anatomía y las hormonas. </a:t>
            </a:r>
            <a:endParaRPr lang="es-MX" dirty="0" smtClean="0"/>
          </a:p>
          <a:p>
            <a:r>
              <a:rPr lang="es-MX" i="1" dirty="0" smtClean="0"/>
              <a:t>El sexo biológico, es la </a:t>
            </a:r>
            <a:r>
              <a:rPr lang="es-MX" dirty="0" smtClean="0"/>
              <a:t>unión del </a:t>
            </a:r>
            <a:r>
              <a:rPr lang="es-MX" dirty="0"/>
              <a:t>óvulo y el espermatozoide para formar la célula huevo, </a:t>
            </a:r>
            <a:r>
              <a:rPr lang="es-MX" dirty="0" smtClean="0"/>
              <a:t>en la que cada </a:t>
            </a:r>
            <a:r>
              <a:rPr lang="es-MX" dirty="0"/>
              <a:t>uno aporta un cromosoma sexual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1028" name="Picture 4" descr="C:\Documents and Settings\Club 04\Mis documento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548681"/>
            <a:ext cx="1977070" cy="2636093"/>
          </a:xfrm>
          <a:prstGeom prst="rect">
            <a:avLst/>
          </a:prstGeom>
          <a:noFill/>
        </p:spPr>
      </p:pic>
      <p:pic>
        <p:nvPicPr>
          <p:cNvPr id="10" name="Picture 4" descr="http://www.sincomponenda.org/files/genero-hombre-mujer-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505" y="3964081"/>
            <a:ext cx="2268252" cy="2206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3394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847" y="103031"/>
            <a:ext cx="3021192" cy="398683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El sexo cromosómico es la combinación de los cromosomas ya sea XX o XY</a:t>
            </a:r>
            <a:r>
              <a:rPr lang="es-ES" dirty="0" smtClean="0"/>
              <a:t>.</a:t>
            </a:r>
          </a:p>
          <a:p>
            <a:endParaRPr lang="es-MX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004048" y="169731"/>
            <a:ext cx="3075198" cy="332580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El sexo social es cuando un recién nacido toma su futuro rol sexual del recién nacido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Club 04\Mis documentos\imagen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90" y="2922596"/>
            <a:ext cx="2754307" cy="2736304"/>
          </a:xfrm>
          <a:prstGeom prst="rect">
            <a:avLst/>
          </a:prstGeom>
          <a:noFill/>
        </p:spPr>
      </p:pic>
      <p:pic>
        <p:nvPicPr>
          <p:cNvPr id="2054" name="Picture 6" descr="http://www.leyendascuentospoemas.com/wp-content/uploads/2009/10/futbol-de-nino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581" y="4753039"/>
            <a:ext cx="1998222" cy="1811722"/>
          </a:xfrm>
          <a:prstGeom prst="rect">
            <a:avLst/>
          </a:prstGeom>
          <a:noFill/>
        </p:spPr>
      </p:pic>
      <p:pic>
        <p:nvPicPr>
          <p:cNvPr id="2058" name="Picture 10" descr="http://1.bp.blogspot.com/-5erWnKpwRCg/UPw7009uGwI/AAAAAAAAAFc/QtjnUSi4eaU/s1600/mu%C3%B1ec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647" y="2420888"/>
            <a:ext cx="1404156" cy="214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40644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4340" y="170953"/>
            <a:ext cx="6164442" cy="557748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 familia moldea la conducta de acuerdo al comportamiento de tipo femenino o masculino a esto se le conoce como sexo psicológico.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r>
              <a:rPr lang="es-MX" dirty="0">
                <a:solidFill>
                  <a:schemeClr val="tx1"/>
                </a:solidFill>
              </a:rPr>
              <a:t>Si el sexo biológico coincide con el social y psicológico se dice que se logra una identidad sexual.</a:t>
            </a:r>
          </a:p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2"/>
            <a:ext cx="1750529" cy="12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14884"/>
            <a:ext cx="18902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6996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2599" y="1"/>
            <a:ext cx="6000750" cy="991673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Identidad de género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2309" y="2833353"/>
            <a:ext cx="3071612" cy="2511380"/>
          </a:xfrm>
        </p:spPr>
        <p:txBody>
          <a:bodyPr>
            <a:normAutofit fontScale="92500"/>
          </a:bodyPr>
          <a:lstStyle/>
          <a:p>
            <a:r>
              <a:rPr lang="es-MX" sz="2000" dirty="0">
                <a:solidFill>
                  <a:schemeClr val="tx1"/>
                </a:solidFill>
              </a:rPr>
              <a:t>E</a:t>
            </a:r>
            <a:r>
              <a:rPr lang="es-MX" sz="2000" dirty="0" smtClean="0">
                <a:solidFill>
                  <a:schemeClr val="tx1"/>
                </a:solidFill>
              </a:rPr>
              <a:t>s </a:t>
            </a:r>
            <a:r>
              <a:rPr lang="es-MX" sz="2000" dirty="0">
                <a:solidFill>
                  <a:schemeClr val="tx1"/>
                </a:solidFill>
              </a:rPr>
              <a:t>el aspecto psicológico de la sexualidad, es decir, sentirse hombre o mujer  manifestándolo externamente  a través del </a:t>
            </a:r>
            <a:r>
              <a:rPr lang="es-MX" sz="2000" i="1" dirty="0">
                <a:solidFill>
                  <a:schemeClr val="tx1"/>
                </a:solidFill>
              </a:rPr>
              <a:t>rol de </a:t>
            </a:r>
            <a:r>
              <a:rPr lang="es-MX" sz="2000" i="1" dirty="0" smtClean="0">
                <a:solidFill>
                  <a:schemeClr val="tx1"/>
                </a:solidFill>
              </a:rPr>
              <a:t>género.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" y="1727647"/>
            <a:ext cx="346471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8958" y="1"/>
            <a:ext cx="6400800" cy="1507067"/>
          </a:xfrm>
        </p:spPr>
        <p:txBody>
          <a:bodyPr/>
          <a:lstStyle/>
          <a:p>
            <a:pPr algn="ctr"/>
            <a:r>
              <a:rPr lang="es-ES" dirty="0" smtClean="0"/>
              <a:t>Rol de género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604" y="1571612"/>
            <a:ext cx="6400800" cy="3615267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E</a:t>
            </a:r>
            <a:r>
              <a:rPr lang="es-MX" dirty="0" smtClean="0">
                <a:solidFill>
                  <a:schemeClr val="tx1"/>
                </a:solidFill>
              </a:rPr>
              <a:t>s </a:t>
            </a:r>
            <a:r>
              <a:rPr lang="es-MX" dirty="0">
                <a:solidFill>
                  <a:schemeClr val="tx1"/>
                </a:solidFill>
              </a:rPr>
              <a:t>todo lo que una persona  hace o dice para indicar a los otros o a sí mismo el grado en el que se es hombre o </a:t>
            </a:r>
            <a:r>
              <a:rPr lang="es-MX" dirty="0" smtClean="0">
                <a:solidFill>
                  <a:schemeClr val="tx1"/>
                </a:solidFill>
              </a:rPr>
              <a:t>mujer.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5863" y="3180835"/>
            <a:ext cx="6153896" cy="2518444"/>
            <a:chOff x="2310550" y="3180835"/>
            <a:chExt cx="8205194" cy="251844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8366" y="3180835"/>
              <a:ext cx="2727388" cy="251758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6660" y="3180835"/>
              <a:ext cx="2749084" cy="251758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0550" y="3180835"/>
              <a:ext cx="2566909" cy="251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2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258" y="172911"/>
            <a:ext cx="6400800" cy="1507067"/>
          </a:xfrm>
        </p:spPr>
        <p:txBody>
          <a:bodyPr/>
          <a:lstStyle/>
          <a:p>
            <a:r>
              <a:rPr lang="es-ES" dirty="0" smtClean="0"/>
              <a:t>Orientación sexual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455" y="2025203"/>
            <a:ext cx="5900520" cy="1851339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S</a:t>
            </a:r>
            <a:r>
              <a:rPr lang="es-MX" dirty="0" smtClean="0">
                <a:solidFill>
                  <a:schemeClr val="tx1"/>
                </a:solidFill>
              </a:rPr>
              <a:t>e </a:t>
            </a:r>
            <a:r>
              <a:rPr lang="es-MX" dirty="0">
                <a:solidFill>
                  <a:schemeClr val="tx1"/>
                </a:solidFill>
              </a:rPr>
              <a:t>refiere  a la atracción, gusto o preferencia de la persona para elegir compañero sexual.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58" y="3532836"/>
            <a:ext cx="4429125" cy="28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984" y="3532836"/>
            <a:ext cx="218129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6557986" cy="1214446"/>
          </a:xfrm>
        </p:spPr>
        <p:txBody>
          <a:bodyPr/>
          <a:lstStyle/>
          <a:p>
            <a:r>
              <a:rPr lang="es-ES" dirty="0" smtClean="0"/>
              <a:t>SEXUALIDAD Y CULTURA</a:t>
            </a:r>
            <a:endParaRPr lang="es-ES" dirty="0"/>
          </a:p>
        </p:txBody>
      </p:sp>
      <p:pic>
        <p:nvPicPr>
          <p:cNvPr id="12290" name="Picture 2" descr="http://www.isssteags.gob.mx/derechohabientes/imagenes/Cu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774" y="2285992"/>
            <a:ext cx="6530030" cy="4037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3643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s-MX" dirty="0"/>
              <a:t>La cultura se refiere a la forma total de vida de una sociedad o grupo, incluye las costumbres, tradiciones, creencias, valores  y productos </a:t>
            </a:r>
            <a:r>
              <a:rPr lang="es-MX" dirty="0" smtClean="0"/>
              <a:t>físicos.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s-MX" dirty="0"/>
              <a:t>La cultura vive cambios de forma constante y paulatina a través del contacto con otras culturas o bien por las exigencias de los miembros de ésta. </a:t>
            </a:r>
            <a:endParaRPr lang="es-MX" dirty="0" smtClean="0"/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s-MX" dirty="0"/>
              <a:t>el ser humano es un ser social, pues se concibe  asociado con otros formando grupos donde cada quien satisface  sus necesidades físicas, afectivas y </a:t>
            </a:r>
            <a:r>
              <a:rPr lang="es-MX" dirty="0" smtClean="0"/>
              <a:t>sociales.</a:t>
            </a:r>
            <a:endParaRPr lang="es-ES" dirty="0"/>
          </a:p>
        </p:txBody>
      </p:sp>
      <p:pic>
        <p:nvPicPr>
          <p:cNvPr id="1026" name="Picture 2" descr="http://static.gigwise.com/gallery/2169489_gagalfw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198947" cy="23968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2918297" cy="20622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214578" cy="2428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928670"/>
            <a:ext cx="5643602" cy="51387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La </a:t>
            </a:r>
            <a:r>
              <a:rPr lang="es-MX" dirty="0"/>
              <a:t>sexualidad se va moldeando por factores externos  y algunos de éstos son los </a:t>
            </a:r>
            <a:r>
              <a:rPr lang="es-MX" dirty="0" smtClean="0"/>
              <a:t>siguientes: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i="1" dirty="0"/>
              <a:t>Los estereotipos culturales</a:t>
            </a:r>
            <a:r>
              <a:rPr lang="es-MX" i="1" dirty="0"/>
              <a:t>, </a:t>
            </a:r>
            <a:r>
              <a:rPr lang="es-MX" dirty="0"/>
              <a:t> que son el conjunto de creencias compartidas por una </a:t>
            </a:r>
            <a:r>
              <a:rPr lang="es-MX" dirty="0" smtClean="0"/>
              <a:t>sociedad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i="1" dirty="0"/>
              <a:t>Los estereotipos de género</a:t>
            </a:r>
            <a:r>
              <a:rPr lang="es-MX" i="1" dirty="0"/>
              <a:t>, </a:t>
            </a:r>
            <a:r>
              <a:rPr lang="es-MX" dirty="0"/>
              <a:t>que son los acuerdos sociales generales sobre los roles que se asignan tanto a hombres como </a:t>
            </a:r>
            <a:r>
              <a:rPr lang="es-MX" dirty="0" smtClean="0"/>
              <a:t>mujeres.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i="1" dirty="0"/>
              <a:t>Los esquemas de género</a:t>
            </a:r>
            <a:r>
              <a:rPr lang="es-MX" i="1" dirty="0"/>
              <a:t>, </a:t>
            </a:r>
            <a:r>
              <a:rPr lang="es-MX" dirty="0"/>
              <a:t>que es la percepción que adquiere el individuo de lo que la sociedad espera de </a:t>
            </a:r>
            <a:r>
              <a:rPr lang="es-MX" dirty="0" smtClean="0"/>
              <a:t>él.</a:t>
            </a: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15362" name="Picture 2" descr="http://www.edukanda.es/mediatecaweb/data/zip/868/images/madreyobr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476500" cy="2286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786742" cy="28575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La sexualidad es un elemento que abarca todos los aspectos de la vida </a:t>
            </a:r>
            <a:r>
              <a:rPr lang="es-MX" dirty="0" smtClean="0"/>
              <a:t>en el desarrollo de las personas. Los </a:t>
            </a:r>
            <a:r>
              <a:rPr lang="es-MX" dirty="0"/>
              <a:t>medios o canales  de mayor influencia en el proceso de socialización de la sexualidad son</a:t>
            </a:r>
            <a:r>
              <a:rPr lang="es-MX" dirty="0" smtClean="0"/>
              <a:t>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i="1" dirty="0"/>
              <a:t>La familia</a:t>
            </a:r>
            <a:r>
              <a:rPr lang="es-MX" dirty="0"/>
              <a:t>, que es el primer grupo al que pertenecemos y del cual adquirimos valores sexuales</a:t>
            </a:r>
            <a:endParaRPr lang="es-MX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6386" name="Picture 2" descr="http://3.bp.blogspot.com/-kTYgVKHby0g/UT3TMeIQBsI/AAAAAAAAAtA/6zxPSzKjRnw/s1600/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4119540" cy="30869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http://www.forodefotos.com/attachments/series/26971d1322604506-los-simpsons-fotos-familia-simpsons-vaca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395635" cy="25478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Roles Sexuales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MX" sz="1800" dirty="0" smtClean="0">
              <a:latin typeface="Comic Sans MS" pitchFamily="66" charset="0"/>
            </a:endParaRPr>
          </a:p>
          <a:p>
            <a:endParaRPr lang="es-MX" sz="1800" dirty="0" smtClean="0">
              <a:latin typeface="Comic Sans MS" pitchFamily="66" charset="0"/>
            </a:endParaRPr>
          </a:p>
          <a:p>
            <a:endParaRPr lang="es-MX" sz="1800" dirty="0">
              <a:latin typeface="Comic Sans MS" pitchFamily="66" charset="0"/>
            </a:endParaRPr>
          </a:p>
          <a:p>
            <a:r>
              <a:rPr lang="es-MX" sz="1800" dirty="0" smtClean="0">
                <a:latin typeface="Comic Sans MS" pitchFamily="66" charset="0"/>
              </a:rPr>
              <a:t>Los </a:t>
            </a:r>
            <a:r>
              <a:rPr lang="es-MX" sz="1800" dirty="0">
                <a:latin typeface="Comic Sans MS" pitchFamily="66" charset="0"/>
              </a:rPr>
              <a:t>roles sexuales  son una categoría dentro del concepto de  rol, y se refiere específicamente  al comportamiento que cada persona tiene dentro de la sociedad  por el sexo  biológico que posee.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188142" cy="36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8907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632848" cy="568863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s-MX" sz="1600" i="1" dirty="0">
                <a:solidFill>
                  <a:schemeClr val="tx1"/>
                </a:solidFill>
              </a:rPr>
              <a:t>La </a:t>
            </a:r>
            <a:r>
              <a:rPr lang="es-MX" sz="1600" i="1" dirty="0" smtClean="0">
                <a:solidFill>
                  <a:schemeClr val="tx1"/>
                </a:solidFill>
              </a:rPr>
              <a:t>escuela: busca </a:t>
            </a:r>
            <a:r>
              <a:rPr lang="es-MX" sz="1600" dirty="0">
                <a:solidFill>
                  <a:schemeClr val="tx1"/>
                </a:solidFill>
              </a:rPr>
              <a:t>formar alumnos “modelos” y normas de conducta sexual que nos permite o bien restringe ir aplicando aquello que aprendimos en nuestros primeros años en el entorno familiar.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sz="1600" i="1" dirty="0">
                <a:solidFill>
                  <a:schemeClr val="tx1"/>
                </a:solidFill>
              </a:rPr>
              <a:t>Grupo de </a:t>
            </a:r>
            <a:r>
              <a:rPr lang="es-MX" sz="1600" i="1" dirty="0" smtClean="0">
                <a:solidFill>
                  <a:schemeClr val="tx1"/>
                </a:solidFill>
              </a:rPr>
              <a:t>pares: </a:t>
            </a:r>
            <a:r>
              <a:rPr lang="es-MX" sz="1600" dirty="0" smtClean="0">
                <a:solidFill>
                  <a:schemeClr val="tx1"/>
                </a:solidFill>
              </a:rPr>
              <a:t>los amigos son los </a:t>
            </a:r>
            <a:r>
              <a:rPr lang="es-MX" sz="1600" dirty="0">
                <a:solidFill>
                  <a:schemeClr val="tx1"/>
                </a:solidFill>
              </a:rPr>
              <a:t>que nos resuelven nuestras dudas con respecto a nuestra </a:t>
            </a:r>
            <a:r>
              <a:rPr lang="es-MX" sz="1600" dirty="0" smtClean="0">
                <a:solidFill>
                  <a:schemeClr val="tx1"/>
                </a:solidFill>
              </a:rPr>
              <a:t>sexualidad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sz="1600" i="1" dirty="0">
                <a:solidFill>
                  <a:schemeClr val="tx1"/>
                </a:solidFill>
              </a:rPr>
              <a:t>La </a:t>
            </a:r>
            <a:r>
              <a:rPr lang="es-MX" sz="1600" i="1" dirty="0" smtClean="0">
                <a:solidFill>
                  <a:schemeClr val="tx1"/>
                </a:solidFill>
              </a:rPr>
              <a:t>religión: todas</a:t>
            </a:r>
            <a:r>
              <a:rPr lang="es-MX" sz="1600" dirty="0" smtClean="0">
                <a:solidFill>
                  <a:schemeClr val="tx1"/>
                </a:solidFill>
              </a:rPr>
              <a:t> </a:t>
            </a:r>
            <a:r>
              <a:rPr lang="es-MX" sz="1600" dirty="0">
                <a:solidFill>
                  <a:schemeClr val="tx1"/>
                </a:solidFill>
              </a:rPr>
              <a:t>las sociedades viven ciertos valores religiosos y algunos de ellos tienen mucha influencia en nuestra conducta </a:t>
            </a:r>
            <a:r>
              <a:rPr lang="es-MX" sz="1600" dirty="0" smtClean="0">
                <a:solidFill>
                  <a:schemeClr val="tx1"/>
                </a:solidFill>
              </a:rPr>
              <a:t>sexual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l">
              <a:buFont typeface="Wingdings" pitchFamily="2" charset="2"/>
              <a:buChar char="Ø"/>
            </a:pP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agenesparafacebook.net/wp-content/uploads/2012/05/estudiando-escuela-ni%C3%B1os-profesor_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64305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.123rf.com/400wm/400/400/idesign2000/idesign20001208/idesign2000120800035/15234316-los-ninos-en-su-camino-a-la-escue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857628"/>
            <a:ext cx="778347" cy="10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desmotivaciones.es/201010/derecho__a_la_libre_religion_con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654294"/>
            <a:ext cx="911407" cy="10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2000" i="1" dirty="0" smtClean="0"/>
              <a:t>Medios masivos de comunicación: </a:t>
            </a:r>
            <a:r>
              <a:rPr lang="es-MX" sz="2000" dirty="0" smtClean="0"/>
              <a:t>existe un bombardeo constante de información por medio de la radio, la televisión, el cine, internet, los impresos, etc</a:t>
            </a:r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  <a:p>
            <a:pPr>
              <a:buFont typeface="Wingdings" pitchFamily="2" charset="2"/>
              <a:buChar char="Ø"/>
            </a:pPr>
            <a:endParaRPr lang="es-MX" sz="2400" dirty="0"/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  <a:p>
            <a:pPr>
              <a:buFont typeface="Wingdings" pitchFamily="2" charset="2"/>
              <a:buChar char="Ø"/>
            </a:pPr>
            <a:r>
              <a:rPr lang="es-MX" sz="2400" i="1" dirty="0" smtClean="0"/>
              <a:t>La legislación, </a:t>
            </a:r>
            <a:r>
              <a:rPr lang="es-MX" sz="2400" dirty="0" smtClean="0"/>
              <a:t>las leyes  sancionan ciertas conductas relacionadas con la sexualidad.</a:t>
            </a:r>
          </a:p>
          <a:p>
            <a:pPr>
              <a:buFont typeface="Wingdings" pitchFamily="2" charset="2"/>
              <a:buChar char="Ø"/>
            </a:pPr>
            <a:endParaRPr lang="es-MX" sz="2400" dirty="0"/>
          </a:p>
        </p:txBody>
      </p:sp>
      <p:pic>
        <p:nvPicPr>
          <p:cNvPr id="2050" name="Picture 2" descr="http://3.bp.blogspot.com/_TzC5AVGow5I/TL5EtqiADSI/AAAAAAAAAAY/dVUxtulbwhg/s1600/ssu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2977902" cy="21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frenta/frenta1101/frenta110100111/8664809-escamas-de-oro-y-codigo-de-leyes-objetos-aislados-sobre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06" y="4437112"/>
            <a:ext cx="23204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La información hace referencia a todos aquellos aspectos que se nos presentan en </a:t>
            </a:r>
            <a:r>
              <a:rPr lang="es-MX" sz="1800" dirty="0" smtClean="0"/>
              <a:t>cuanto </a:t>
            </a:r>
            <a:r>
              <a:rPr lang="es-MX" sz="1800" dirty="0"/>
              <a:t>a la sexualidad, ésta puede ser de manera informal o formal</a:t>
            </a:r>
            <a:r>
              <a:rPr lang="es-MX" sz="1800" dirty="0" smtClean="0"/>
              <a:t>.</a:t>
            </a:r>
          </a:p>
          <a:p>
            <a:endParaRPr lang="es-MX" sz="1800" dirty="0"/>
          </a:p>
          <a:p>
            <a:r>
              <a:rPr lang="es-MX" sz="1800" dirty="0" smtClean="0"/>
              <a:t>Formal: </a:t>
            </a:r>
            <a:r>
              <a:rPr lang="es-MX" sz="1800" dirty="0"/>
              <a:t>cuando existe una planeación en los procesos de enseñanza aprendizaje ya sea directa o </a:t>
            </a:r>
            <a:r>
              <a:rPr lang="es-MX" sz="1800" dirty="0" smtClean="0"/>
              <a:t>indirectamente</a:t>
            </a:r>
          </a:p>
          <a:p>
            <a:endParaRPr lang="es-MX" sz="1800" dirty="0"/>
          </a:p>
          <a:p>
            <a:r>
              <a:rPr lang="es-MX" sz="1800" dirty="0" smtClean="0"/>
              <a:t>Informal: </a:t>
            </a:r>
            <a:r>
              <a:rPr lang="es-MX" sz="1800" dirty="0"/>
              <a:t>inquietud  de otros por transmitir sus conocimientos sin  ninguna planeación </a:t>
            </a:r>
          </a:p>
        </p:txBody>
      </p:sp>
      <p:pic>
        <p:nvPicPr>
          <p:cNvPr id="3074" name="Picture 2" descr="http://www.inteco.es/extfrontinteco/img/cm/10/00/27/50/62/10/00/27/50/63/10/00/27/50/64/portada_red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910394"/>
            <a:ext cx="3308459" cy="22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Roles Sexuales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s-MX" sz="1600" dirty="0" smtClean="0"/>
              <a:t>Son estables: Abarcan tanto sentimientos, acciones, responsabilidades y privilegios que la sociedad les concede.</a:t>
            </a:r>
          </a:p>
          <a:p>
            <a:pPr marL="0" indent="0">
              <a:buNone/>
            </a:pPr>
            <a:endParaRPr lang="es-MX" sz="1600" dirty="0" smtClean="0"/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Son recíprocos: </a:t>
            </a:r>
            <a:r>
              <a:rPr lang="es-MX" sz="1600" dirty="0" err="1" smtClean="0"/>
              <a:t>Ej.El</a:t>
            </a:r>
            <a:r>
              <a:rPr lang="es-MX" sz="1600" dirty="0" smtClean="0"/>
              <a:t> rol de la madre, se hace referencia a la relación existente entre la mujer con sus hijos.</a:t>
            </a:r>
          </a:p>
          <a:p>
            <a:pPr marL="0" indent="0">
              <a:buNone/>
            </a:pPr>
            <a:endParaRPr lang="es-MX" sz="1600" dirty="0" smtClean="0"/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Son acríticos: La gente no se pregunta por qué comportarse de determinada manera.</a:t>
            </a:r>
            <a:endParaRPr lang="es-MX" sz="1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259632" y="1556791"/>
            <a:ext cx="3657600" cy="658368"/>
          </a:xfrm>
        </p:spPr>
        <p:txBody>
          <a:bodyPr/>
          <a:lstStyle/>
          <a:p>
            <a:pPr algn="ctr"/>
            <a:r>
              <a:rPr lang="es-MX" dirty="0" smtClean="0"/>
              <a:t>Características 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533">
            <a:off x="6037266" y="1753777"/>
            <a:ext cx="1612629" cy="143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8" y="3140968"/>
            <a:ext cx="1212726" cy="16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730">
            <a:off x="6354432" y="4581128"/>
            <a:ext cx="1313912" cy="1958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59" y="260648"/>
            <a:ext cx="18907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Roles sexuales 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s-MX" sz="2000" dirty="0" smtClean="0">
              <a:latin typeface="Comic Sans MS" pitchFamily="66" charset="0"/>
            </a:endParaRPr>
          </a:p>
          <a:p>
            <a:r>
              <a:rPr lang="es-MX" sz="2000" dirty="0" smtClean="0">
                <a:latin typeface="Comic Sans MS" pitchFamily="66" charset="0"/>
              </a:rPr>
              <a:t>Varían de acuerdo con la edad</a:t>
            </a:r>
          </a:p>
          <a:p>
            <a:endParaRPr lang="es-MX" sz="2000" dirty="0" smtClean="0">
              <a:latin typeface="Comic Sans MS" pitchFamily="66" charset="0"/>
            </a:endParaRPr>
          </a:p>
          <a:p>
            <a:r>
              <a:rPr lang="es-MX" sz="2000" dirty="0" smtClean="0">
                <a:latin typeface="Comic Sans MS" pitchFamily="66" charset="0"/>
              </a:rPr>
              <a:t>Los roles son aprendidos </a:t>
            </a:r>
          </a:p>
          <a:p>
            <a:endParaRPr lang="es-MX" sz="2000" dirty="0" smtClean="0">
              <a:latin typeface="Comic Sans MS" pitchFamily="66" charset="0"/>
            </a:endParaRPr>
          </a:p>
          <a:p>
            <a:r>
              <a:rPr lang="es-MX" sz="2000" dirty="0" smtClean="0">
                <a:latin typeface="Comic Sans MS" pitchFamily="66" charset="0"/>
              </a:rPr>
              <a:t>Es un proceso constante interacción de la comunidad humana </a:t>
            </a:r>
            <a:endParaRPr lang="es-MX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1579887" cy="7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5979"/>
            <a:ext cx="1516458" cy="10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047">
            <a:off x="90486" y="2809784"/>
            <a:ext cx="3086057" cy="179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098">
            <a:off x="1969839" y="4797152"/>
            <a:ext cx="2544316" cy="19031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850">
            <a:off x="6660232" y="281013"/>
            <a:ext cx="1904999" cy="1347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RbJzyZAqXsM/TqAMZEM3n1I/AAAAAAAAWsg/GfuDySXjudU/s1600/dibujosimboloshombresymuje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90" y="41336"/>
            <a:ext cx="5112568" cy="64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logseitb.com/inteligenciaemocional/files/2008/12/htmlrincondelvagocon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7846" l="1648" r="94231">
                        <a14:foregroundMark x1="79121" y1="78154" x2="79121" y2="78154"/>
                        <a14:foregroundMark x1="79121" y1="78154" x2="83242" y2="74462"/>
                        <a14:foregroundMark x1="83242" y1="74462" x2="83242" y2="74462"/>
                        <a14:foregroundMark x1="65659" y1="54769" x2="65659" y2="54769"/>
                        <a14:foregroundMark x1="52473" y1="45231" x2="52473" y2="45231"/>
                        <a14:foregroundMark x1="64011" y1="72000" x2="64011" y2="72000"/>
                        <a14:foregroundMark x1="66209" y1="73846" x2="66209" y2="73846"/>
                        <a14:foregroundMark x1="62912" y1="69231" x2="67582" y2="76923"/>
                        <a14:foregroundMark x1="78022" y1="72000" x2="75549" y2="64000"/>
                        <a14:foregroundMark x1="48626" y1="90769" x2="56868" y2="91077"/>
                        <a14:foregroundMark x1="83791" y1="92615" x2="85440" y2="93231"/>
                        <a14:foregroundMark x1="76923" y1="16615" x2="83242" y2="20615"/>
                        <a14:foregroundMark x1="4396" y1="40615" x2="6868" y2="28308"/>
                        <a14:foregroundMark x1="15934" y1="29538" x2="21429" y2="29231"/>
                        <a14:foregroundMark x1="84890" y1="68308" x2="92582" y2="7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3"/>
            <a:ext cx="3063855" cy="27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El comportamiento de individuo en muchos aspectos se ve influido por la educación que las instituciones  se encargan de dar a sus miembros, a través de los distintos modelos de imitación que  les ofrece. </a:t>
            </a:r>
            <a:endParaRPr lang="es-MX" sz="2000" dirty="0" smtClean="0"/>
          </a:p>
          <a:p>
            <a:pPr algn="just"/>
            <a:r>
              <a:rPr lang="es-MX" sz="2000" dirty="0"/>
              <a:t>Un medio ambiente físico, económico, moral y psicológico impone una serie de </a:t>
            </a:r>
            <a:r>
              <a:rPr lang="es-MX" sz="2000" dirty="0" smtClean="0"/>
              <a:t>prejuicios.</a:t>
            </a:r>
          </a:p>
          <a:p>
            <a:pPr algn="just"/>
            <a:r>
              <a:rPr lang="es-MX" sz="2000" dirty="0" smtClean="0"/>
              <a:t>En </a:t>
            </a:r>
            <a:r>
              <a:rPr lang="es-MX" sz="2000" dirty="0"/>
              <a:t>qué está basada  esencialmente la masculinidad y </a:t>
            </a:r>
            <a:r>
              <a:rPr lang="es-MX" sz="2000" dirty="0" smtClean="0"/>
              <a:t>feminidad </a:t>
            </a:r>
            <a:r>
              <a:rPr lang="es-MX" sz="2000" dirty="0"/>
              <a:t>del individuo: cuáles de esas normas provienen de la naturaleza misma y cuáles  son  producto de la cultura propia de esta época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dirty="0"/>
              <a:t>La sociedad permite ahora con largueza que la mujer sea económicamente activa y eficaz</a:t>
            </a:r>
            <a:r>
              <a:rPr lang="es-MX" sz="2000" dirty="0" smtClean="0"/>
              <a:t>.</a:t>
            </a:r>
          </a:p>
        </p:txBody>
      </p:sp>
      <p:pic>
        <p:nvPicPr>
          <p:cNvPr id="1030" name="Picture 6" descr="http://2.fimagenes.com/i/4/9/7f/412_79214_5275680_148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" y="4509120"/>
            <a:ext cx="3252250" cy="21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1.bp.blogspot.com/_0O-QYwq7WLI/TPgPr2jXSmI/AAAAAAAAABs/3sFPhAJ0dD8/s320/simbolos_mujer_hombr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658"/>
            <a:ext cx="8568952" cy="3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2558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Otro ejemplo de algo meramente cultural es que, aún, no es bien visto que él  sea tierno y delicado, ni que ella sea quien maneja las cosas.</a:t>
            </a:r>
          </a:p>
          <a:p>
            <a:pPr algn="just"/>
            <a:r>
              <a:rPr lang="es-MX" sz="2000" dirty="0" smtClean="0"/>
              <a:t>Partiendo también de un lugar común, al niño se le permitirán juegos que requieran más libertad y de mayor desahogo, mientras que la niña fácilmente se quedará bajo la vigilancia de la madre.</a:t>
            </a:r>
          </a:p>
          <a:p>
            <a:pPr algn="just"/>
            <a:r>
              <a:rPr lang="es-MX" sz="2000" dirty="0" smtClean="0"/>
              <a:t>Cuando el niño empieza a participar en los juegos de los compañeros, entra un nuevo elemento que fácilmente influirá el resto de su vida: la necesidad de ganar la competencia.</a:t>
            </a:r>
          </a:p>
          <a:p>
            <a:endParaRPr lang="es-MX" dirty="0"/>
          </a:p>
        </p:txBody>
      </p:sp>
      <p:pic>
        <p:nvPicPr>
          <p:cNvPr id="2050" name="Picture 2" descr="https://encrypted-tbn2.gstatic.com/images?q=tbn:ANd9GcRz1XV3YjPDVdtkGnidstg17o-lF6ATYAOWJmCsRFFYr24PuW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5" y="3573016"/>
            <a:ext cx="4119711" cy="28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6XsYGPzpjS0/Tdag9GnsTKI/AAAAAAAAADk/6PKpM_OhsSg/s1600/jugue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94" y="3648865"/>
            <a:ext cx="3394348" cy="26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3550" y="158651"/>
            <a:ext cx="6858000" cy="2387600"/>
          </a:xfrm>
        </p:spPr>
        <p:txBody>
          <a:bodyPr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Sexo y Sexualidad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grpSp>
        <p:nvGrpSpPr>
          <p:cNvPr id="3" name="Grupo 6"/>
          <p:cNvGrpSpPr/>
          <p:nvPr/>
        </p:nvGrpSpPr>
        <p:grpSpPr>
          <a:xfrm>
            <a:off x="2075863" y="3349283"/>
            <a:ext cx="5013374" cy="2080847"/>
            <a:chOff x="2813539" y="3813516"/>
            <a:chExt cx="6684498" cy="208084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3539" y="3813517"/>
              <a:ext cx="2208628" cy="208084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166" y="3813516"/>
              <a:ext cx="4475871" cy="2080847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 rot="9069550">
            <a:off x="7170188" y="3532152"/>
            <a:ext cx="1682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</a:t>
            </a:r>
            <a:endParaRPr lang="es-E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 rot="20007379">
            <a:off x="438162" y="2642672"/>
            <a:ext cx="13731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</a:t>
            </a:r>
            <a:endParaRPr lang="es-E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939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29201" y="1"/>
            <a:ext cx="6400800" cy="1507067"/>
          </a:xfrm>
        </p:spPr>
        <p:txBody>
          <a:bodyPr/>
          <a:lstStyle/>
          <a:p>
            <a:pPr algn="ctr"/>
            <a:r>
              <a:rPr lang="es-ES" dirty="0" smtClean="0">
                <a:latin typeface="Bookman Old Style" panose="02050604050505020204" pitchFamily="18" charset="0"/>
              </a:rPr>
              <a:t>SEXUALIDAD</a:t>
            </a:r>
            <a:endParaRPr lang="es-ES" dirty="0">
              <a:latin typeface="Bookman Old Style" panose="020506040505050202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571114" y="1896578"/>
            <a:ext cx="3703241" cy="3615267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Aquellas características biológicas, psicológicas y socioculturales  que nos permiten comprender el mundo y vivirlo de manera cotidiana  a través de nuestra postura de hombres o mujeres Monroy (1990).</a:t>
            </a:r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802" y="1825625"/>
            <a:ext cx="3492305" cy="39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87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34207" y="404664"/>
            <a:ext cx="2337805" cy="5263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sexualidad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37625" y="1139484"/>
            <a:ext cx="848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7625" y="1352282"/>
            <a:ext cx="8482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sexualidad es un fenómeno complejo en el que intervienen diversos </a:t>
            </a:r>
            <a:r>
              <a:rPr lang="es-MX" dirty="0" smtClean="0"/>
              <a:t>elementos.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1.- </a:t>
            </a:r>
            <a:r>
              <a:rPr lang="es-MX" dirty="0"/>
              <a:t>L</a:t>
            </a:r>
            <a:r>
              <a:rPr lang="es-MX" dirty="0" smtClean="0"/>
              <a:t>as </a:t>
            </a:r>
            <a:r>
              <a:rPr lang="es-MX" dirty="0"/>
              <a:t>diferencias biológicas existentes entre hombres y mujeres que implican diversas dimensiones como el embarazo, la menstruación, la eyaculación, el </a:t>
            </a:r>
            <a:r>
              <a:rPr lang="es-MX" dirty="0" smtClean="0"/>
              <a:t>parto que implican manifestaciones psicológicas y sociales.</a:t>
            </a:r>
          </a:p>
          <a:p>
            <a:endParaRPr lang="es-MX" dirty="0"/>
          </a:p>
          <a:p>
            <a:r>
              <a:rPr lang="es-MX" dirty="0" smtClean="0"/>
              <a:t>2.-</a:t>
            </a:r>
            <a:r>
              <a:rPr lang="es-MX" dirty="0"/>
              <a:t>L</a:t>
            </a:r>
            <a:r>
              <a:rPr lang="es-MX" dirty="0" smtClean="0"/>
              <a:t>as </a:t>
            </a:r>
            <a:r>
              <a:rPr lang="es-MX" dirty="0"/>
              <a:t>relaciones </a:t>
            </a:r>
            <a:r>
              <a:rPr lang="es-MX" dirty="0" smtClean="0"/>
              <a:t>afectivas con la familia, las amistades y la pareja.</a:t>
            </a:r>
          </a:p>
          <a:p>
            <a:endParaRPr lang="es-MX" dirty="0"/>
          </a:p>
          <a:p>
            <a:r>
              <a:rPr lang="es-ES" dirty="0"/>
              <a:t>3</a:t>
            </a:r>
            <a:r>
              <a:rPr lang="es-ES" dirty="0" smtClean="0"/>
              <a:t>.-Es </a:t>
            </a:r>
            <a:r>
              <a:rPr lang="es-ES" dirty="0"/>
              <a:t>la capacidad humana de experimentar  placer sexual al responder a estímulos, claro que ello tiene niveles de manifestación biológica, pero sus componentes psíquicos y sociales  son o deberían ser los más importantes.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7" y="4704401"/>
            <a:ext cx="2076597" cy="18403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07" y="4704401"/>
            <a:ext cx="2237849" cy="18130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766" y="4704400"/>
            <a:ext cx="2231265" cy="184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511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">
      <a:dk1>
        <a:sysClr val="windowText" lastClr="000000"/>
      </a:dk1>
      <a:lt1>
        <a:srgbClr val="D0F1FE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1070</Words>
  <Application>Microsoft Office PowerPoint</Application>
  <PresentationFormat>Presentación en pantalla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Mirador</vt:lpstr>
      <vt:lpstr>Universidad Nacional  autónoma de México   Colegio de Ciencias y Humanidades  Platel Azcapotzalco </vt:lpstr>
      <vt:lpstr>Roles Sexuales </vt:lpstr>
      <vt:lpstr>Roles Sexuales </vt:lpstr>
      <vt:lpstr>Roles sexuales </vt:lpstr>
      <vt:lpstr>Presentación de PowerPoint</vt:lpstr>
      <vt:lpstr>Presentación de PowerPoint</vt:lpstr>
      <vt:lpstr>Sexo y Sexualidad</vt:lpstr>
      <vt:lpstr>SEXUALIDAD</vt:lpstr>
      <vt:lpstr>sexualidad</vt:lpstr>
      <vt:lpstr>SEXO</vt:lpstr>
      <vt:lpstr>Presentación de PowerPoint</vt:lpstr>
      <vt:lpstr>Presentación de PowerPoint</vt:lpstr>
      <vt:lpstr>Identidad de género</vt:lpstr>
      <vt:lpstr>Rol de género</vt:lpstr>
      <vt:lpstr>Orientación sexual</vt:lpstr>
      <vt:lpstr>SEXUALIDAD Y 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 autónoma de México   Colegio de Ciencias y Humanidades  Platel Azcapotzalco</dc:title>
  <dc:creator>USER</dc:creator>
  <cp:lastModifiedBy>Amalia</cp:lastModifiedBy>
  <cp:revision>12</cp:revision>
  <dcterms:created xsi:type="dcterms:W3CDTF">2013-04-10T20:24:54Z</dcterms:created>
  <dcterms:modified xsi:type="dcterms:W3CDTF">2013-04-11T14:03:23Z</dcterms:modified>
</cp:coreProperties>
</file>